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5" r:id="rId3"/>
    <p:sldId id="274" r:id="rId4"/>
    <p:sldId id="360" r:id="rId5"/>
    <p:sldId id="361" r:id="rId6"/>
    <p:sldId id="372" r:id="rId7"/>
    <p:sldId id="373" r:id="rId8"/>
    <p:sldId id="374" r:id="rId9"/>
    <p:sldId id="375" r:id="rId10"/>
    <p:sldId id="304" r:id="rId11"/>
    <p:sldId id="332" r:id="rId12"/>
    <p:sldId id="272" r:id="rId13"/>
    <p:sldId id="271" r:id="rId14"/>
    <p:sldId id="327" r:id="rId15"/>
    <p:sldId id="328" r:id="rId16"/>
    <p:sldId id="329" r:id="rId17"/>
    <p:sldId id="330" r:id="rId18"/>
    <p:sldId id="331" r:id="rId19"/>
    <p:sldId id="333" r:id="rId20"/>
    <p:sldId id="334" r:id="rId21"/>
    <p:sldId id="335" r:id="rId22"/>
    <p:sldId id="336" r:id="rId23"/>
    <p:sldId id="337" r:id="rId24"/>
    <p:sldId id="338" r:id="rId25"/>
    <p:sldId id="366" r:id="rId26"/>
    <p:sldId id="367" r:id="rId27"/>
    <p:sldId id="368" r:id="rId28"/>
    <p:sldId id="369" r:id="rId29"/>
    <p:sldId id="370" r:id="rId30"/>
    <p:sldId id="371" r:id="rId31"/>
    <p:sldId id="278" r:id="rId32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B55"/>
    <a:srgbClr val="0000FF"/>
    <a:srgbClr val="0099CC"/>
    <a:srgbClr val="000066"/>
    <a:srgbClr val="BF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8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126" y="66"/>
      </p:cViewPr>
      <p:guideLst>
        <p:guide orient="horz" pos="21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24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F0D2F-4322-44B6-AD7D-05FF486460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561DC-41F9-42F6-BE76-1856DAE359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3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4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70" y="4817827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7CDED-46B3-4F86-BC27-3518FBEA1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59D3C-2657-44F1-9BDA-4A5C093796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1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solidFill>
                <a:srgbClr val="213B55"/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91030" y="757555"/>
            <a:ext cx="8242935" cy="23876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基于springboot的图书管理系统的设计与实现</a:t>
            </a:r>
            <a:endParaRPr lang="zh-CN" altLang="en-US" sz="4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21825" y="5103495"/>
            <a:ext cx="222377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答辩人：徐丁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51775" y="5674360"/>
            <a:ext cx="391160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答辩时间：202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6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30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日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07950"/>
            <a:ext cx="12192000" cy="491490"/>
            <a:chOff x="0" y="392113"/>
            <a:chExt cx="9144000" cy="49149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研究意义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0" y="0"/>
            <a:ext cx="2401571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研究背景及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意义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742315"/>
            <a:ext cx="6167755" cy="2941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7854" t="7322" r="18965" b="2998"/>
          <a:stretch>
            <a:fillRect/>
          </a:stretch>
        </p:blipFill>
        <p:spPr>
          <a:xfrm>
            <a:off x="5121910" y="4026535"/>
            <a:ext cx="3152140" cy="2553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7345" b="2997"/>
          <a:stretch>
            <a:fillRect/>
          </a:stretch>
        </p:blipFill>
        <p:spPr>
          <a:xfrm>
            <a:off x="8404860" y="4026535"/>
            <a:ext cx="3619500" cy="2553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前台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74050" y="1689100"/>
            <a:ext cx="2244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首页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-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轮播图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0730" y="5018405"/>
            <a:ext cx="350266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首页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-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公告、书籍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07950"/>
            <a:ext cx="12192000" cy="491490"/>
            <a:chOff x="0" y="392113"/>
            <a:chExt cx="9144000" cy="49149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研究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现状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0" y="0"/>
            <a:ext cx="2401571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研究背景及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意义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687070"/>
            <a:ext cx="5770245" cy="33508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055" y="2311400"/>
            <a:ext cx="4359910" cy="4373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10" name="文本框 9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前台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1185" y="4933950"/>
            <a:ext cx="2244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留言板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28965" y="1089660"/>
            <a:ext cx="2244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发送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留言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649605"/>
            <a:ext cx="4609465" cy="4102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40" y="1687830"/>
            <a:ext cx="4650740" cy="4855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10" name="文本框 9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前台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1185" y="5312410"/>
            <a:ext cx="2244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公告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57795" y="823595"/>
            <a:ext cx="255206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公告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详细信息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708660"/>
            <a:ext cx="5883910" cy="431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210" y="2293620"/>
            <a:ext cx="5323205" cy="4322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前台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1185" y="5498465"/>
            <a:ext cx="2244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00620" y="1300480"/>
            <a:ext cx="33337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书籍具体信息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885" y="988695"/>
            <a:ext cx="6595110" cy="1877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985" y="3255645"/>
            <a:ext cx="6538595" cy="3369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11" name="文本框 10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前台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5200" y="4756150"/>
            <a:ext cx="318706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个人中心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-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借阅记录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79740" y="1518920"/>
            <a:ext cx="22447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书籍借阅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662305"/>
            <a:ext cx="6360795" cy="4462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55" y="3857625"/>
            <a:ext cx="7205345" cy="2743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前台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92340" y="1248410"/>
            <a:ext cx="327215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个人中心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-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个人信息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52510" y="3094990"/>
            <a:ext cx="307911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个人中心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-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罚金记录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894080"/>
            <a:ext cx="3340735" cy="4853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25" y="894080"/>
            <a:ext cx="3455035" cy="4853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后台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87875" y="6042025"/>
            <a:ext cx="2289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登录与注册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1000125"/>
            <a:ext cx="6478270" cy="2503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10" y="3641725"/>
            <a:ext cx="7185660" cy="2819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后台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48600" y="165862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个人中心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修改密码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7685" y="462153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个人中心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个人信息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020" y="1153160"/>
            <a:ext cx="9839325" cy="1977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3764280"/>
            <a:ext cx="9691370" cy="2792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后台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04605" y="592455"/>
            <a:ext cx="211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管理员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信息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04605" y="3230880"/>
            <a:ext cx="211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用户信息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7397"/>
          <a:stretch>
            <a:fillRect/>
          </a:stretch>
        </p:blipFill>
        <p:spPr>
          <a:xfrm>
            <a:off x="266700" y="924560"/>
            <a:ext cx="8849360" cy="1617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19690"/>
          <a:stretch>
            <a:fillRect/>
          </a:stretch>
        </p:blipFill>
        <p:spPr>
          <a:xfrm>
            <a:off x="2559050" y="2797810"/>
            <a:ext cx="9481185" cy="1595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4846320"/>
            <a:ext cx="9403715" cy="1637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10" name="文本框 9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后台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78010" y="1403985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信息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6700" y="3365500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评价记录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29800" y="5434330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收藏记录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4967" y="4863548"/>
            <a:ext cx="6291618" cy="1537251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7200" dirty="0">
                <a:solidFill>
                  <a:schemeClr val="accent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CONTENTS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85790" y="419100"/>
            <a:ext cx="6526530" cy="5587365"/>
          </a:xfrm>
        </p:spPr>
        <p:txBody>
          <a:bodyPr>
            <a:norm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01   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团队成员与分工</a:t>
            </a: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02   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技术要点</a:t>
            </a: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03   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项目整体介绍</a:t>
            </a: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04   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页面设计及功能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分析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05   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核心代码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介绍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9375" y="4863548"/>
            <a:ext cx="2385391" cy="14577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直角三角形 5"/>
          <p:cNvSpPr/>
          <p:nvPr/>
        </p:nvSpPr>
        <p:spPr>
          <a:xfrm rot="18991101">
            <a:off x="1638808" y="-1713917"/>
            <a:ext cx="3614502" cy="3427834"/>
          </a:xfrm>
          <a:prstGeom prst="rtTriangle">
            <a:avLst/>
          </a:prstGeom>
          <a:solidFill>
            <a:srgbClr val="213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677035"/>
            <a:ext cx="10140315" cy="1751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90" y="4390390"/>
            <a:ext cx="9174480" cy="173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后台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9235" y="1102360"/>
            <a:ext cx="2565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出入库记录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47225" y="3629025"/>
            <a:ext cx="2341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书籍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借阅记录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1587500"/>
            <a:ext cx="9793605" cy="177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0" y="4274820"/>
            <a:ext cx="9549765" cy="1684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后台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0195" y="1033145"/>
            <a:ext cx="1984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罚金记录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13900" y="3513455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留言记录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739265"/>
            <a:ext cx="9122410" cy="1663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25" y="4542790"/>
            <a:ext cx="9613900" cy="1353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9" name="文本框 8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后台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4325" y="1063625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公告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信息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33890" y="3743960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轮播图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信息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599440"/>
            <a:chOff x="0" y="284163"/>
            <a:chExt cx="9144000" cy="59944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选题</a:t>
              </a: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背景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研究背景及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1032510"/>
            <a:ext cx="7946390" cy="1387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355" y="2999740"/>
            <a:ext cx="8660130" cy="1510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5090160"/>
            <a:ext cx="7946390" cy="10922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10" name="文本框 9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后台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16415" y="1569085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公告类型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1960" y="3318510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书籍类型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57995" y="5480685"/>
            <a:ext cx="2210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书架类型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>
            <a:spLocks noChangeAspect="1"/>
          </p:cNvSpPr>
          <p:nvPr/>
        </p:nvSpPr>
        <p:spPr bwMode="auto">
          <a:xfrm>
            <a:off x="11051724" y="477838"/>
            <a:ext cx="666750" cy="663575"/>
          </a:xfrm>
          <a:custGeom>
            <a:avLst/>
            <a:gdLst>
              <a:gd name="connsiteX0" fmla="*/ 0 w 666750"/>
              <a:gd name="connsiteY0" fmla="*/ 0 h 663575"/>
              <a:gd name="connsiteX1" fmla="*/ 539750 w 666750"/>
              <a:gd name="connsiteY1" fmla="*/ 0 h 663575"/>
              <a:gd name="connsiteX2" fmla="*/ 539750 w 666750"/>
              <a:gd name="connsiteY2" fmla="*/ 268287 h 663575"/>
              <a:gd name="connsiteX3" fmla="*/ 666750 w 666750"/>
              <a:gd name="connsiteY3" fmla="*/ 268287 h 663575"/>
              <a:gd name="connsiteX4" fmla="*/ 666750 w 666750"/>
              <a:gd name="connsiteY4" fmla="*/ 663575 h 663575"/>
              <a:gd name="connsiteX5" fmla="*/ 269875 w 666750"/>
              <a:gd name="connsiteY5" fmla="*/ 663575 h 663575"/>
              <a:gd name="connsiteX6" fmla="*/ 269875 w 666750"/>
              <a:gd name="connsiteY6" fmla="*/ 536575 h 663575"/>
              <a:gd name="connsiteX7" fmla="*/ 0 w 666750"/>
              <a:gd name="connsiteY7" fmla="*/ 536575 h 6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6750" h="663575">
                <a:moveTo>
                  <a:pt x="0" y="0"/>
                </a:moveTo>
                <a:lnTo>
                  <a:pt x="539750" y="0"/>
                </a:lnTo>
                <a:lnTo>
                  <a:pt x="539750" y="268287"/>
                </a:lnTo>
                <a:lnTo>
                  <a:pt x="666750" y="268287"/>
                </a:lnTo>
                <a:lnTo>
                  <a:pt x="666750" y="663575"/>
                </a:lnTo>
                <a:lnTo>
                  <a:pt x="269875" y="663575"/>
                </a:lnTo>
                <a:lnTo>
                  <a:pt x="269875" y="536575"/>
                </a:lnTo>
                <a:lnTo>
                  <a:pt x="0" y="536575"/>
                </a:lnTo>
                <a:close/>
              </a:path>
            </a:pathLst>
          </a:cu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lang="en-US" altLang="zh-CN" dirty="0">
                <a:cs typeface="+mn-ea"/>
                <a:sym typeface="+mn-lt"/>
              </a:rPr>
              <a:t>05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41440" y="478155"/>
            <a:ext cx="5277485" cy="663575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核心代码介绍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80413" y="1266965"/>
            <a:ext cx="9144000" cy="4215642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数据库连接调用</a:t>
            </a:r>
            <a:endParaRPr lang="en-US" altLang="zh-CN" sz="3200" dirty="0">
              <a:solidFill>
                <a:schemeClr val="tx2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en-US" altLang="zh-CN" sz="3200" dirty="0">
              <a:solidFill>
                <a:schemeClr val="tx2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     前端添加用户实现</a:t>
            </a: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           后端用户端实现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平行四边形 4"/>
          <p:cNvSpPr/>
          <p:nvPr/>
        </p:nvSpPr>
        <p:spPr>
          <a:xfrm flipH="1">
            <a:off x="-26988" y="-6350"/>
            <a:ext cx="4635501" cy="6904038"/>
          </a:xfrm>
          <a:custGeom>
            <a:avLst/>
            <a:gdLst>
              <a:gd name="connsiteX0" fmla="*/ 0 w 4608514"/>
              <a:gd name="connsiteY0" fmla="*/ 6043981 h 6043981"/>
              <a:gd name="connsiteX1" fmla="*/ 2819212 w 4608514"/>
              <a:gd name="connsiteY1" fmla="*/ 0 h 6043981"/>
              <a:gd name="connsiteX2" fmla="*/ 4608514 w 4608514"/>
              <a:gd name="connsiteY2" fmla="*/ 0 h 6043981"/>
              <a:gd name="connsiteX3" fmla="*/ 1789302 w 4608514"/>
              <a:gd name="connsiteY3" fmla="*/ 6043981 h 6043981"/>
              <a:gd name="connsiteX4" fmla="*/ 0 w 4608514"/>
              <a:gd name="connsiteY4" fmla="*/ 6043981 h 6043981"/>
              <a:gd name="connsiteX0-1" fmla="*/ 0 w 4613184"/>
              <a:gd name="connsiteY0-2" fmla="*/ 6043981 h 6084322"/>
              <a:gd name="connsiteX1-3" fmla="*/ 2819212 w 4613184"/>
              <a:gd name="connsiteY1-4" fmla="*/ 0 h 6084322"/>
              <a:gd name="connsiteX2-5" fmla="*/ 4608514 w 4613184"/>
              <a:gd name="connsiteY2-6" fmla="*/ 0 h 6084322"/>
              <a:gd name="connsiteX3-7" fmla="*/ 4613184 w 4613184"/>
              <a:gd name="connsiteY3-8" fmla="*/ 6084322 h 6084322"/>
              <a:gd name="connsiteX4-9" fmla="*/ 0 w 4613184"/>
              <a:gd name="connsiteY4-10" fmla="*/ 6043981 h 6084322"/>
              <a:gd name="connsiteX0-11" fmla="*/ 0 w 4613184"/>
              <a:gd name="connsiteY0-12" fmla="*/ 6864251 h 6904592"/>
              <a:gd name="connsiteX1-13" fmla="*/ 3209177 w 4613184"/>
              <a:gd name="connsiteY1-14" fmla="*/ 0 h 6904592"/>
              <a:gd name="connsiteX2-15" fmla="*/ 4608514 w 4613184"/>
              <a:gd name="connsiteY2-16" fmla="*/ 820270 h 6904592"/>
              <a:gd name="connsiteX3-17" fmla="*/ 4613184 w 4613184"/>
              <a:gd name="connsiteY3-18" fmla="*/ 6904592 h 6904592"/>
              <a:gd name="connsiteX4-19" fmla="*/ 0 w 4613184"/>
              <a:gd name="connsiteY4-20" fmla="*/ 6864251 h 6904592"/>
              <a:gd name="connsiteX0-21" fmla="*/ 0 w 4635476"/>
              <a:gd name="connsiteY0-22" fmla="*/ 6864251 h 6904592"/>
              <a:gd name="connsiteX1-23" fmla="*/ 3209177 w 4635476"/>
              <a:gd name="connsiteY1-24" fmla="*/ 0 h 6904592"/>
              <a:gd name="connsiteX2-25" fmla="*/ 4635408 w 4635476"/>
              <a:gd name="connsiteY2-26" fmla="*/ 0 h 6904592"/>
              <a:gd name="connsiteX3-27" fmla="*/ 4613184 w 4635476"/>
              <a:gd name="connsiteY3-28" fmla="*/ 6904592 h 6904592"/>
              <a:gd name="connsiteX4-29" fmla="*/ 0 w 4635476"/>
              <a:gd name="connsiteY4-30" fmla="*/ 6864251 h 69045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35476" h="6904592">
                <a:moveTo>
                  <a:pt x="0" y="6864251"/>
                </a:moveTo>
                <a:lnTo>
                  <a:pt x="3209177" y="0"/>
                </a:lnTo>
                <a:lnTo>
                  <a:pt x="4635408" y="0"/>
                </a:lnTo>
                <a:cubicBezTo>
                  <a:pt x="4636965" y="2028107"/>
                  <a:pt x="4611627" y="4876485"/>
                  <a:pt x="4613184" y="6904592"/>
                </a:cubicBezTo>
                <a:lnTo>
                  <a:pt x="0" y="686425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 bwMode="auto">
          <a:xfrm>
            <a:off x="1810113" y="1328815"/>
            <a:ext cx="828675" cy="828675"/>
            <a:chOff x="1827149" y="1625954"/>
            <a:chExt cx="828000" cy="828000"/>
          </a:xfrm>
        </p:grpSpPr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1827149" y="1625954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904873" y="1743095"/>
              <a:ext cx="672552" cy="593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2638788" y="3257550"/>
            <a:ext cx="827088" cy="828675"/>
            <a:chOff x="2405971" y="2838627"/>
            <a:chExt cx="828000" cy="828000"/>
          </a:xfrm>
        </p:grpSpPr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405971" y="2838627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482255" y="2955768"/>
              <a:ext cx="675432" cy="593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3512323" y="5130119"/>
            <a:ext cx="828675" cy="828675"/>
            <a:chOff x="2984793" y="4046659"/>
            <a:chExt cx="828000" cy="828000"/>
          </a:xfrm>
        </p:grpSpPr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2984793" y="4046659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062517" y="4163800"/>
              <a:ext cx="672552" cy="593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" grpId="0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32339"/>
            <a:ext cx="12192000" cy="560895"/>
            <a:chOff x="0" y="284163"/>
            <a:chExt cx="9144000" cy="560895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52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核心代码介绍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数据库连接调用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13779" y="592620"/>
            <a:ext cx="443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pom.xml</a:t>
            </a:r>
            <a:r>
              <a:rPr lang="zh-CN" altLang="en-US" dirty="0"/>
              <a:t>文件夹中，加载</a:t>
            </a:r>
            <a:r>
              <a:rPr lang="en-US" altLang="zh-CN" dirty="0" err="1"/>
              <a:t>mysql</a:t>
            </a:r>
            <a:r>
              <a:rPr lang="zh-CN" altLang="en-US" dirty="0"/>
              <a:t>驱动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0200" y="3253915"/>
            <a:ext cx="493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application.yml</a:t>
            </a:r>
            <a:r>
              <a:rPr lang="zh-CN" altLang="en-US" dirty="0"/>
              <a:t>文件夹中，连接数据库</a:t>
            </a:r>
            <a:endParaRPr lang="zh-CN" altLang="en-US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637160" y="3732813"/>
            <a:ext cx="8173020" cy="255333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spring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datasource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driverClassName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: com.mysql.jdbc.Driver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: jdbc:mysql://127.0.0.1:3306/tushuguanlixitong?useUnicode=true&amp;characterEncoding=utf-8&amp;useJDBCCompliantTimezoneShift=true&amp;useLegacyDatetimeCode=false&amp;serverTimezone=GMT%2B8&amp;useSSL=false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: root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: 123456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598930" y="1017270"/>
            <a:ext cx="8211185" cy="163004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&lt;dependency&gt;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&lt;groupId&gt;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&lt;/groupId&gt;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&lt;artifactId&gt;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mysql-connector-java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&lt;/artifactId&gt;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&lt;version&gt;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5.1.49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&lt;/version&gt;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&lt;/dependency&gt;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D5B778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41864"/>
            <a:ext cx="12192000" cy="560895"/>
            <a:chOff x="0" y="284163"/>
            <a:chExt cx="9144000" cy="560895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52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核心代码介绍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4163"/>
              <a:ext cx="1801178" cy="530225"/>
            </a:xfrm>
            <a:prstGeom prst="rect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数据库连接调用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003174" y="2917187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ne01"/>
          <p:cNvCxnSpPr/>
          <p:nvPr/>
        </p:nvCxnSpPr>
        <p:spPr>
          <a:xfrm>
            <a:off x="6862840" y="6704410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"/>
          <p:cNvSpPr txBox="1"/>
          <p:nvPr/>
        </p:nvSpPr>
        <p:spPr>
          <a:xfrm>
            <a:off x="730821" y="837631"/>
            <a:ext cx="388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</a:t>
            </a:r>
            <a:r>
              <a:rPr lang="en-US" altLang="zh-CN" dirty="0"/>
              <a:t>mapper</a:t>
            </a:r>
            <a:r>
              <a:rPr lang="zh-CN" altLang="en-US" dirty="0"/>
              <a:t>文件夹中，编写</a:t>
            </a:r>
            <a:r>
              <a:rPr lang="en-US" altLang="zh-CN" dirty="0" err="1"/>
              <a:t>sql</a:t>
            </a:r>
            <a:r>
              <a:rPr lang="zh-CN" altLang="en-US" dirty="0"/>
              <a:t>语句</a:t>
            </a:r>
            <a:endParaRPr lang="zh-CN" altLang="en-US" dirty="0"/>
          </a:p>
        </p:txBody>
      </p:sp>
      <p:sp>
        <p:nvSpPr>
          <p:cNvPr id="18" name="文本框 2"/>
          <p:cNvSpPr txBox="1"/>
          <p:nvPr/>
        </p:nvSpPr>
        <p:spPr>
          <a:xfrm>
            <a:off x="691580" y="3667526"/>
            <a:ext cx="75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</a:t>
            </a:r>
            <a:r>
              <a:rPr lang="en-US" altLang="zh-CN" dirty="0"/>
              <a:t>Dao</a:t>
            </a:r>
            <a:r>
              <a:rPr lang="zh-CN" altLang="en-US" dirty="0"/>
              <a:t>文件夹中，</a:t>
            </a:r>
            <a:r>
              <a:rPr lang="zh-CN" altLang="en-US" dirty="0">
                <a:solidFill>
                  <a:srgbClr val="1E1F24"/>
                </a:solidFill>
                <a:latin typeface="Arial" panose="020B0604020202020204" pitchFamily="34" charset="0"/>
              </a:rPr>
              <a:t>接收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E1F24"/>
                </a:solidFill>
                <a:effectLst/>
                <a:latin typeface="Arial Unicode MS"/>
              </a:rPr>
              <a:t>Wrapper&lt;UsersEntity&gt;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E1F24"/>
                </a:solidFill>
                <a:effectLst/>
                <a:ea typeface="-apple-system"/>
              </a:rPr>
              <a:t> 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E1F24"/>
                </a:solidFill>
                <a:effectLst/>
                <a:latin typeface="Arial" panose="020B0604020202020204" pitchFamily="34" charset="0"/>
                <a:ea typeface="-apple-system"/>
              </a:rPr>
              <a:t>类型的参数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336040" y="4051935"/>
            <a:ext cx="9854565" cy="258445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public interface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UsersDao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BaseMapper&lt;UsersEntity&gt; {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List&lt;UsersEntity&gt;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Consolas" panose="020B0609020204030204" pitchFamily="49" charset="0"/>
              </a:rPr>
              <a:t>selectListView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(@Param(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"ew"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) Wrapper&lt;UsersEntity&gt; wrapper);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List&lt;UsersEntity&gt;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Consolas" panose="020B0609020204030204" pitchFamily="49" charset="0"/>
              </a:rPr>
              <a:t>selectListView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(Pagination page, @Param(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"ew"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) Wrapper&lt;UsersEntity&gt; wrapper);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336675" y="1432560"/>
            <a:ext cx="9853930" cy="203009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&lt;mapper 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="com.dao.UsersDao"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&lt;select 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="selectListView"</a:t>
            </a: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resultType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="com.entity.UsersEntity" 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SELECT  u.* FROM users  u</a:t>
            </a: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&lt;where&gt; 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1=1 ${ew.sqlSegment}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&lt;/where&gt;</a:t>
            </a: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&lt;/select&gt;</a:t>
            </a: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&lt;/mapper&gt;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rgbClr val="D5B778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07950"/>
            <a:ext cx="12192000" cy="452945"/>
            <a:chOff x="0" y="392113"/>
            <a:chExt cx="9144000" cy="452945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52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核心代码介绍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0" y="0"/>
            <a:ext cx="2401571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前端登录实现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922" y="898643"/>
            <a:ext cx="294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用户添加</a:t>
            </a:r>
            <a:endParaRPr lang="zh-CN" altLang="en-US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79250" y="1493731"/>
            <a:ext cx="11523995" cy="44935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&lt;body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&lt;div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="app"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    &lt;div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="data-add-container  sub_borderColor"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:style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='{"padding":"20px","margin":"30px auto","backgroundColor":"rgba(255, 255, 255, 0)","borderRadius":"10px","borderWidth":"1px","borderStyle":"solid"}'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        &lt;form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="layui-form layui-form-pane add"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lay-filter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="myForm"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当前表的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nsolas" panose="020B0609020204030204" pitchFamily="49" charset="0"/>
              </a:rPr>
              <a:t>--&gt;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&lt;div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="layui-form-item main_borderColor"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:style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='{"padding":"10px","boxShadow":"0 0 0px rgba(255,0,0,.8)","margin":"0 0 10px 0","backgroundColor":"rgba(255, 255, 255, 0)","borderRadius":"1px","borderWidth":"0 0 1px 0","borderStyle":"solid"}'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                &lt;label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:style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='{"width":"auto","borderColor": "rgba(255, 255, 255, 0)","padding":"0 12px 0 0","backgroundColor":"rgba(255, 255, 255, 0)","fontSize":"15px","color":"#333","textAlign":"left"}'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="layui-form-label"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账户：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&lt;/label&gt;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                &lt;div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="layui-input-block"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                    &lt;input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="layui-input main_borderColor"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:style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='{"padding":"0 12px","boxShadow":"0 0 0px rgba(160, 67, 26, 1)","backgroundColor":"#fff","color":"rgba(135, 206, 250, 1)","borderRadius":"4px","textAlign":"left","borderWidth":"1px","fontSize":"15px","borderStyle":"solid","height":"40px"}'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v-model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="detail.username"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lay-verify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="required"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="text"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:readonly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="ro.username"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="username"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="username"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autocomplete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="off"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                &lt;/div&gt;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Consolas" panose="020B0609020204030204" pitchFamily="49" charset="0"/>
              </a:rPr>
              <a:t>                &lt;/div&gt;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94575" y="6040572"/>
            <a:ext cx="6105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注：详见</a:t>
            </a:r>
            <a:r>
              <a:rPr lang="en-US" altLang="zh-CN" dirty="0"/>
              <a:t>add.html</a:t>
            </a:r>
            <a:r>
              <a:rPr lang="zh-CN" altLang="en-US" dirty="0"/>
              <a:t>文件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07950"/>
            <a:ext cx="12192000" cy="452945"/>
            <a:chOff x="0" y="392113"/>
            <a:chExt cx="9144000" cy="452945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52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核心代码介绍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2401571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后端用户端实现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299" y="941777"/>
            <a:ext cx="1226501" cy="372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注册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6770" y="1526223"/>
            <a:ext cx="10800715" cy="483108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Consolas" panose="020B0609020204030204" pitchFamily="49" charset="0"/>
              </a:rPr>
              <a:t>@IgnoreAuth</a:t>
            </a:r>
            <a:b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@PostMapping(value =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"/register"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(@RequestBody UsersEntity user){</a:t>
            </a:r>
            <a:b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usersService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.selectOne(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EntityWrapper&lt;UsersEntity&gt;().eq(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, user.getUsername())) !=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R.</a:t>
            </a:r>
            <a:r>
              <a:rPr kumimoji="0" lang="zh-CN" altLang="zh-CN" sz="2800" b="0" i="1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用户已存在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usersService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.insert(user);</a:t>
            </a:r>
            <a:b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R.</a:t>
            </a:r>
            <a:r>
              <a:rPr kumimoji="0" lang="zh-CN" altLang="zh-CN" sz="2800" b="0" i="1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zh-CN" altLang="zh-CN" sz="2800" b="0" i="0" u="none" strike="noStrike" cap="none" normalizeH="0" baseline="0">
              <a:ln>
                <a:noFill/>
              </a:ln>
              <a:solidFill>
                <a:srgbClr val="BCBEC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07950"/>
            <a:ext cx="12192000" cy="452945"/>
            <a:chOff x="0" y="392113"/>
            <a:chExt cx="9144000" cy="452945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52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核心代码介绍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line01"/>
          <p:cNvCxnSpPr/>
          <p:nvPr/>
        </p:nvCxnSpPr>
        <p:spPr>
          <a:xfrm>
            <a:off x="5824486" y="3973941"/>
            <a:ext cx="883575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2401571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后端用户端实现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299" y="941777"/>
            <a:ext cx="1226501" cy="372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</a:t>
            </a:r>
            <a:endParaRPr lang="zh-CN" alt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58215" y="1540510"/>
            <a:ext cx="10768330" cy="46412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Consolas" panose="020B0609020204030204" pitchFamily="49" charset="0"/>
              </a:rPr>
              <a:t>@IgnoreAuth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@PostMapping(value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(String username, String password, String captcha, HttpServletRequest request) {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UsersEntity user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usersService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.selectOne(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EntityWrapper&lt;UsersEntity&gt;().eq(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, username));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(user==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|| !user.getPassword().equals(password)) {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R.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账号或密码不正确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String token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Consolas" panose="020B0609020204030204" pitchFamily="49" charset="0"/>
              </a:rPr>
              <a:t>tokenService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.generateToken(user.getId(),username,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"users"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, user.getRole());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R r = R.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r.put(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"token"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, token);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r.put(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"role"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,user.getRole());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r.put(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,user.getId());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r;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48495" y="102235"/>
            <a:ext cx="2413000" cy="663575"/>
          </a:xfrm>
        </p:spPr>
        <p:txBody>
          <a:bodyPr>
            <a:normAutofit fontScale="90000"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成员分工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PA_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408717" y="941614"/>
            <a:ext cx="9144000" cy="4215642"/>
          </a:xfrm>
        </p:spPr>
        <p:txBody>
          <a:bodyPr>
            <a:noAutofit/>
          </a:bodyPr>
          <a:lstStyle/>
          <a:p>
            <a:pPr algn="l">
              <a:lnSpc>
                <a:spcPts val="78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  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章心阳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数据库设计与功能实现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78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何文静 </a:t>
            </a:r>
            <a:r>
              <a:rPr lang="en-US" altLang="zh-CN" sz="32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网页前端样式设计与美化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78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         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陈伟润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网页前端信息传输与回显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78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              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刘烨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网页后端用户端设计</a:t>
            </a:r>
            <a:endParaRPr lang="en-US" altLang="zh-CN" sz="18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78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                  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徐丁</a:t>
            </a: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网页后端管理员端设计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            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PA_平行四边形 4"/>
          <p:cNvSpPr/>
          <p:nvPr>
            <p:custDataLst>
              <p:tags r:id="rId3"/>
            </p:custDataLst>
          </p:nvPr>
        </p:nvSpPr>
        <p:spPr>
          <a:xfrm flipH="1">
            <a:off x="-26988" y="-6350"/>
            <a:ext cx="4635501" cy="6904038"/>
          </a:xfrm>
          <a:custGeom>
            <a:avLst/>
            <a:gdLst>
              <a:gd name="connsiteX0" fmla="*/ 0 w 4608514"/>
              <a:gd name="connsiteY0" fmla="*/ 6043981 h 6043981"/>
              <a:gd name="connsiteX1" fmla="*/ 2819212 w 4608514"/>
              <a:gd name="connsiteY1" fmla="*/ 0 h 6043981"/>
              <a:gd name="connsiteX2" fmla="*/ 4608514 w 4608514"/>
              <a:gd name="connsiteY2" fmla="*/ 0 h 6043981"/>
              <a:gd name="connsiteX3" fmla="*/ 1789302 w 4608514"/>
              <a:gd name="connsiteY3" fmla="*/ 6043981 h 6043981"/>
              <a:gd name="connsiteX4" fmla="*/ 0 w 4608514"/>
              <a:gd name="connsiteY4" fmla="*/ 6043981 h 6043981"/>
              <a:gd name="connsiteX0-1" fmla="*/ 0 w 4613184"/>
              <a:gd name="connsiteY0-2" fmla="*/ 6043981 h 6084322"/>
              <a:gd name="connsiteX1-3" fmla="*/ 2819212 w 4613184"/>
              <a:gd name="connsiteY1-4" fmla="*/ 0 h 6084322"/>
              <a:gd name="connsiteX2-5" fmla="*/ 4608514 w 4613184"/>
              <a:gd name="connsiteY2-6" fmla="*/ 0 h 6084322"/>
              <a:gd name="connsiteX3-7" fmla="*/ 4613184 w 4613184"/>
              <a:gd name="connsiteY3-8" fmla="*/ 6084322 h 6084322"/>
              <a:gd name="connsiteX4-9" fmla="*/ 0 w 4613184"/>
              <a:gd name="connsiteY4-10" fmla="*/ 6043981 h 6084322"/>
              <a:gd name="connsiteX0-11" fmla="*/ 0 w 4613184"/>
              <a:gd name="connsiteY0-12" fmla="*/ 6864251 h 6904592"/>
              <a:gd name="connsiteX1-13" fmla="*/ 3209177 w 4613184"/>
              <a:gd name="connsiteY1-14" fmla="*/ 0 h 6904592"/>
              <a:gd name="connsiteX2-15" fmla="*/ 4608514 w 4613184"/>
              <a:gd name="connsiteY2-16" fmla="*/ 820270 h 6904592"/>
              <a:gd name="connsiteX3-17" fmla="*/ 4613184 w 4613184"/>
              <a:gd name="connsiteY3-18" fmla="*/ 6904592 h 6904592"/>
              <a:gd name="connsiteX4-19" fmla="*/ 0 w 4613184"/>
              <a:gd name="connsiteY4-20" fmla="*/ 6864251 h 6904592"/>
              <a:gd name="connsiteX0-21" fmla="*/ 0 w 4635476"/>
              <a:gd name="connsiteY0-22" fmla="*/ 6864251 h 6904592"/>
              <a:gd name="connsiteX1-23" fmla="*/ 3209177 w 4635476"/>
              <a:gd name="connsiteY1-24" fmla="*/ 0 h 6904592"/>
              <a:gd name="connsiteX2-25" fmla="*/ 4635408 w 4635476"/>
              <a:gd name="connsiteY2-26" fmla="*/ 0 h 6904592"/>
              <a:gd name="connsiteX3-27" fmla="*/ 4613184 w 4635476"/>
              <a:gd name="connsiteY3-28" fmla="*/ 6904592 h 6904592"/>
              <a:gd name="connsiteX4-29" fmla="*/ 0 w 4635476"/>
              <a:gd name="connsiteY4-30" fmla="*/ 6864251 h 69045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35476" h="6904592">
                <a:moveTo>
                  <a:pt x="0" y="6864251"/>
                </a:moveTo>
                <a:lnTo>
                  <a:pt x="3209177" y="0"/>
                </a:lnTo>
                <a:lnTo>
                  <a:pt x="4635408" y="0"/>
                </a:lnTo>
                <a:cubicBezTo>
                  <a:pt x="4636965" y="2028107"/>
                  <a:pt x="4611627" y="4876485"/>
                  <a:pt x="4613184" y="6904592"/>
                </a:cubicBezTo>
                <a:lnTo>
                  <a:pt x="0" y="686425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PA_组合 41"/>
          <p:cNvGrpSpPr/>
          <p:nvPr>
            <p:custDataLst>
              <p:tags r:id="rId4"/>
            </p:custDataLst>
          </p:nvPr>
        </p:nvGrpSpPr>
        <p:grpSpPr bwMode="auto">
          <a:xfrm>
            <a:off x="1810113" y="1328815"/>
            <a:ext cx="828675" cy="828675"/>
            <a:chOff x="1827149" y="1625954"/>
            <a:chExt cx="828000" cy="828000"/>
          </a:xfrm>
        </p:grpSpPr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1827149" y="1625954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904873" y="1743095"/>
              <a:ext cx="672552" cy="593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PA_组合 44"/>
          <p:cNvGrpSpPr/>
          <p:nvPr>
            <p:custDataLst>
              <p:tags r:id="rId5"/>
            </p:custDataLst>
          </p:nvPr>
        </p:nvGrpSpPr>
        <p:grpSpPr bwMode="auto">
          <a:xfrm>
            <a:off x="2224450" y="2274726"/>
            <a:ext cx="827088" cy="828675"/>
            <a:chOff x="2405971" y="2838627"/>
            <a:chExt cx="828000" cy="828000"/>
          </a:xfrm>
        </p:grpSpPr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405971" y="2838627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482255" y="2955768"/>
              <a:ext cx="675432" cy="593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PA_组合 47"/>
          <p:cNvGrpSpPr/>
          <p:nvPr>
            <p:custDataLst>
              <p:tags r:id="rId6"/>
            </p:custDataLst>
          </p:nvPr>
        </p:nvGrpSpPr>
        <p:grpSpPr bwMode="auto">
          <a:xfrm>
            <a:off x="2637200" y="3209825"/>
            <a:ext cx="828675" cy="828675"/>
            <a:chOff x="2984793" y="4046659"/>
            <a:chExt cx="828000" cy="828000"/>
          </a:xfrm>
        </p:grpSpPr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2984793" y="4046659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062517" y="4163800"/>
              <a:ext cx="672552" cy="593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PA_组合 47"/>
          <p:cNvGrpSpPr/>
          <p:nvPr>
            <p:custDataLst>
              <p:tags r:id="rId7"/>
            </p:custDataLst>
          </p:nvPr>
        </p:nvGrpSpPr>
        <p:grpSpPr bwMode="auto">
          <a:xfrm>
            <a:off x="3051537" y="4183541"/>
            <a:ext cx="828675" cy="828675"/>
            <a:chOff x="2984793" y="4046659"/>
            <a:chExt cx="828000" cy="828000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2984793" y="4046659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62517" y="4163800"/>
              <a:ext cx="672552" cy="593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PA_组合 47"/>
          <p:cNvGrpSpPr/>
          <p:nvPr>
            <p:custDataLst>
              <p:tags r:id="rId8"/>
            </p:custDataLst>
          </p:nvPr>
        </p:nvGrpSpPr>
        <p:grpSpPr bwMode="auto">
          <a:xfrm>
            <a:off x="3465874" y="5157257"/>
            <a:ext cx="828675" cy="828675"/>
            <a:chOff x="2984793" y="4046659"/>
            <a:chExt cx="828000" cy="828000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2984793" y="4046659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62517" y="4163800"/>
              <a:ext cx="672552" cy="5937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05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1113909" y="6581001"/>
            <a:ext cx="212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排名不分先后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0940" y="1801495"/>
            <a:ext cx="3378835" cy="1325880"/>
          </a:xfrm>
        </p:spPr>
        <p:txBody>
          <a:bodyPr>
            <a:no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6000" b="1" dirty="0">
                <a:solidFill>
                  <a:schemeClr val="tx2">
                    <a:lumMod val="50000"/>
                  </a:schemeClr>
                </a:solidFill>
                <a:latin typeface="Cambria" panose="02040503050406030204" charset="0"/>
                <a:ea typeface="+mn-ea"/>
                <a:cs typeface="Cambria" panose="02040503050406030204" charset="0"/>
                <a:sym typeface="+mn-lt"/>
              </a:rPr>
              <a:t>Thanks</a:t>
            </a:r>
            <a:endParaRPr lang="en-US" altLang="zh-CN" sz="6000" b="1" dirty="0">
              <a:solidFill>
                <a:schemeClr val="tx2">
                  <a:lumMod val="50000"/>
                </a:schemeClr>
              </a:solidFill>
              <a:latin typeface="Cambria" panose="02040503050406030204" charset="0"/>
              <a:ea typeface="+mn-ea"/>
              <a:cs typeface="Cambria" panose="02040503050406030204" charset="0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22826" y="0"/>
            <a:ext cx="6755645" cy="4626590"/>
          </a:xfrm>
          <a:custGeom>
            <a:avLst/>
            <a:gdLst>
              <a:gd name="connsiteX0" fmla="*/ 0 w 5636526"/>
              <a:gd name="connsiteY0" fmla="*/ 0 h 3937380"/>
              <a:gd name="connsiteX1" fmla="*/ 5636526 w 5636526"/>
              <a:gd name="connsiteY1" fmla="*/ 0 h 3937380"/>
              <a:gd name="connsiteX2" fmla="*/ 2923475 w 5636526"/>
              <a:gd name="connsiteY2" fmla="*/ 3137866 h 3937380"/>
              <a:gd name="connsiteX3" fmla="*/ 3248167 w 5636526"/>
              <a:gd name="connsiteY3" fmla="*/ 3481886 h 3937380"/>
              <a:gd name="connsiteX4" fmla="*/ 2818263 w 5636526"/>
              <a:gd name="connsiteY4" fmla="*/ 3937380 h 3937380"/>
              <a:gd name="connsiteX5" fmla="*/ 2388358 w 5636526"/>
              <a:gd name="connsiteY5" fmla="*/ 3481886 h 3937380"/>
              <a:gd name="connsiteX6" fmla="*/ 2713052 w 5636526"/>
              <a:gd name="connsiteY6" fmla="*/ 3137866 h 393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6526" h="3937380">
                <a:moveTo>
                  <a:pt x="0" y="0"/>
                </a:moveTo>
                <a:lnTo>
                  <a:pt x="5636526" y="0"/>
                </a:lnTo>
                <a:lnTo>
                  <a:pt x="2923475" y="3137866"/>
                </a:lnTo>
                <a:lnTo>
                  <a:pt x="3248167" y="3481886"/>
                </a:lnTo>
                <a:lnTo>
                  <a:pt x="2818263" y="3937380"/>
                </a:lnTo>
                <a:lnTo>
                  <a:pt x="2388358" y="3481886"/>
                </a:lnTo>
                <a:lnTo>
                  <a:pt x="2713052" y="3137866"/>
                </a:lnTo>
                <a:close/>
              </a:path>
            </a:pathLst>
          </a:custGeom>
          <a:solidFill>
            <a:srgbClr val="213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直角三角形 27"/>
          <p:cNvSpPr/>
          <p:nvPr/>
        </p:nvSpPr>
        <p:spPr>
          <a:xfrm rot="16200000">
            <a:off x="6771997" y="1457604"/>
            <a:ext cx="4898684" cy="5941325"/>
          </a:xfrm>
          <a:prstGeom prst="rtTriangle">
            <a:avLst/>
          </a:prstGeom>
          <a:solidFill>
            <a:srgbClr val="213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直角三角形 28"/>
          <p:cNvSpPr/>
          <p:nvPr/>
        </p:nvSpPr>
        <p:spPr>
          <a:xfrm>
            <a:off x="0" y="2959302"/>
            <a:ext cx="3521122" cy="3918307"/>
          </a:xfrm>
          <a:prstGeom prst="rtTriangle">
            <a:avLst/>
          </a:prstGeom>
          <a:solidFill>
            <a:srgbClr val="213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-414"/>
            <a:ext cx="12192000" cy="561309"/>
            <a:chOff x="0" y="283749"/>
            <a:chExt cx="9144000" cy="561309"/>
          </a:xfrm>
        </p:grpSpPr>
        <p:sp>
          <p:nvSpPr>
            <p:cNvPr id="7" name="文本框 6"/>
            <p:cNvSpPr txBox="1">
              <a:spLocks noChangeArrowheads="1"/>
            </p:cNvSpPr>
            <p:nvPr/>
          </p:nvSpPr>
          <p:spPr bwMode="auto">
            <a:xfrm>
              <a:off x="5083175" y="392113"/>
              <a:ext cx="3636963" cy="452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技术要点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 bwMode="auto">
            <a:xfrm>
              <a:off x="0" y="283749"/>
              <a:ext cx="2316661" cy="530639"/>
              <a:chOff x="0" y="283975"/>
              <a:chExt cx="2316661" cy="530186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284389"/>
                <a:ext cx="2006221" cy="529772"/>
              </a:xfrm>
              <a:prstGeom prst="rect">
                <a:avLst/>
              </a:prstGeom>
              <a:solidFill>
                <a:srgbClr val="213B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130000"/>
                  </a:lnSpc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技术要点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202361" y="283975"/>
                <a:ext cx="114300" cy="529772"/>
              </a:xfrm>
              <a:prstGeom prst="rect">
                <a:avLst/>
              </a:prstGeom>
              <a:solidFill>
                <a:srgbClr val="213B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130000"/>
                  </a:lnSpc>
                  <a:defRPr/>
                </a:pP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/>
        </p:nvCxnSpPr>
        <p:spPr>
          <a:xfrm>
            <a:off x="3778063" y="2466048"/>
            <a:ext cx="1252724" cy="685996"/>
          </a:xfrm>
          <a:prstGeom prst="line">
            <a:avLst/>
          </a:prstGeom>
          <a:ln w="25400">
            <a:solidFill>
              <a:srgbClr val="213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6647917" y="1575955"/>
            <a:ext cx="1437220" cy="729626"/>
          </a:xfrm>
          <a:prstGeom prst="line">
            <a:avLst/>
          </a:prstGeom>
          <a:ln w="25400">
            <a:solidFill>
              <a:srgbClr val="213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744970" y="3905901"/>
            <a:ext cx="300990" cy="962660"/>
          </a:xfrm>
          <a:prstGeom prst="line">
            <a:avLst/>
          </a:prstGeom>
          <a:ln w="25400">
            <a:solidFill>
              <a:srgbClr val="213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 bwMode="auto">
          <a:xfrm>
            <a:off x="7724775" y="838200"/>
            <a:ext cx="1899016" cy="1270866"/>
            <a:chOff x="6352096" y="849600"/>
            <a:chExt cx="1549400" cy="1037208"/>
          </a:xfrm>
        </p:grpSpPr>
        <p:sp>
          <p:nvSpPr>
            <p:cNvPr id="20" name="椭圆 19"/>
            <p:cNvSpPr/>
            <p:nvPr/>
          </p:nvSpPr>
          <p:spPr>
            <a:xfrm>
              <a:off x="6607606" y="849600"/>
              <a:ext cx="1038380" cy="1037208"/>
            </a:xfrm>
            <a:prstGeom prst="ellipse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40"/>
            <p:cNvSpPr txBox="1">
              <a:spLocks noChangeArrowheads="1"/>
            </p:cNvSpPr>
            <p:nvPr/>
          </p:nvSpPr>
          <p:spPr bwMode="auto">
            <a:xfrm>
              <a:off x="6352096" y="1002374"/>
              <a:ext cx="1549400" cy="725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Spring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Boot</a:t>
              </a:r>
              <a:endParaRPr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2030411" y="1600700"/>
            <a:ext cx="2176463" cy="1457325"/>
            <a:chOff x="1277255" y="1227650"/>
            <a:chExt cx="1549400" cy="1037208"/>
          </a:xfrm>
        </p:grpSpPr>
        <p:sp>
          <p:nvSpPr>
            <p:cNvPr id="23" name="椭圆 22"/>
            <p:cNvSpPr/>
            <p:nvPr/>
          </p:nvSpPr>
          <p:spPr>
            <a:xfrm>
              <a:off x="1533793" y="1227650"/>
              <a:ext cx="1036323" cy="1037208"/>
            </a:xfrm>
            <a:prstGeom prst="ellipse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文本框 43"/>
            <p:cNvSpPr txBox="1">
              <a:spLocks noChangeArrowheads="1"/>
            </p:cNvSpPr>
            <p:nvPr/>
          </p:nvSpPr>
          <p:spPr bwMode="auto">
            <a:xfrm>
              <a:off x="1277255" y="1476076"/>
              <a:ext cx="1549400" cy="473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en-US" altLang="zh-CN" sz="3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Vue</a:t>
              </a:r>
              <a:endParaRPr lang="zh-CN" altLang="en-US" sz="3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5236419" y="4647594"/>
            <a:ext cx="1990725" cy="1333500"/>
            <a:chOff x="7673407" y="1743906"/>
            <a:chExt cx="1549400" cy="1037208"/>
          </a:xfrm>
        </p:grpSpPr>
        <p:sp>
          <p:nvSpPr>
            <p:cNvPr id="26" name="椭圆 25"/>
            <p:cNvSpPr/>
            <p:nvPr/>
          </p:nvSpPr>
          <p:spPr>
            <a:xfrm>
              <a:off x="7929168" y="1743906"/>
              <a:ext cx="1037876" cy="1037208"/>
            </a:xfrm>
            <a:prstGeom prst="ellipse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文本框 46"/>
            <p:cNvSpPr txBox="1">
              <a:spLocks noChangeArrowheads="1"/>
            </p:cNvSpPr>
            <p:nvPr/>
          </p:nvSpPr>
          <p:spPr bwMode="auto">
            <a:xfrm>
              <a:off x="7673407" y="2047870"/>
              <a:ext cx="1549400" cy="406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en-US" altLang="zh-CN" sz="2400" b="1" dirty="0" err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MyBatis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4842153" y="1997075"/>
            <a:ext cx="2114270" cy="2106612"/>
            <a:chOff x="3755664" y="1104900"/>
            <a:chExt cx="1555032" cy="1549400"/>
          </a:xfrm>
        </p:grpSpPr>
        <p:sp>
          <p:nvSpPr>
            <p:cNvPr id="17" name="椭圆 16"/>
            <p:cNvSpPr/>
            <p:nvPr/>
          </p:nvSpPr>
          <p:spPr>
            <a:xfrm>
              <a:off x="3761296" y="1104900"/>
              <a:ext cx="1549400" cy="1549400"/>
            </a:xfrm>
            <a:prstGeom prst="ellipse">
              <a:avLst/>
            </a:prstGeom>
            <a:solidFill>
              <a:srgbClr val="21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34"/>
            <p:cNvSpPr txBox="1">
              <a:spLocks noChangeArrowheads="1"/>
            </p:cNvSpPr>
            <p:nvPr/>
          </p:nvSpPr>
          <p:spPr bwMode="auto">
            <a:xfrm>
              <a:off x="3755664" y="1431197"/>
              <a:ext cx="1549400" cy="851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运用的</a:t>
              </a:r>
              <a:endParaRPr lang="en-US" altLang="zh-CN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技术</a:t>
              </a:r>
              <a:endPara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24790" y="3058160"/>
            <a:ext cx="39827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     Vue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是一套前端框架，免除原生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JavaScript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种的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DOM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操作，简化书写，实现数据的双向绑定，将编程的关注点发放在数据上。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92" name="文本框 52"/>
          <p:cNvSpPr txBox="1"/>
          <p:nvPr/>
        </p:nvSpPr>
        <p:spPr>
          <a:xfrm>
            <a:off x="7449820" y="2012950"/>
            <a:ext cx="45516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</a:rPr>
              <a:t>     SpringBoot提供了一种快速使用Spring的方法，让开发人员不必在配置与巡逻业务之间进行思维切换，全身心的投入到逻辑业务的代码编写中。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6425" y="4919980"/>
            <a:ext cx="50946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     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MyBatis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是一款优秀的持久层框架，用于简化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JDBC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的开发。可以通过简单的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XML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或注解来配置和映射原始类型、接口和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Java 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Pojo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为数据库中的记录。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3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530225"/>
            <a:ext cx="12192000" cy="0"/>
          </a:xfrm>
          <a:prstGeom prst="line">
            <a:avLst/>
          </a:prstGeom>
          <a:ln w="25400">
            <a:solidFill>
              <a:srgbClr val="213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2401571" cy="5302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项目概述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353378" y="595630"/>
            <a:ext cx="10873105" cy="8102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功能介绍</a:t>
            </a:r>
            <a:endParaRPr lang="zh-CN" altLang="en-US" sz="32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6" name="图片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/>
          <a:stretch>
            <a:fillRect/>
          </a:stretch>
        </p:blipFill>
        <p:spPr>
          <a:xfrm>
            <a:off x="2463800" y="595630"/>
            <a:ext cx="9530080" cy="6262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530225"/>
            <a:ext cx="12192000" cy="0"/>
          </a:xfrm>
          <a:prstGeom prst="line">
            <a:avLst/>
          </a:prstGeom>
          <a:ln w="25400">
            <a:solidFill>
              <a:srgbClr val="213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2401571" cy="5302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项目概述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659448" y="594995"/>
            <a:ext cx="10873105" cy="8102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功能介绍</a:t>
            </a:r>
            <a:endParaRPr lang="zh-CN" altLang="en-US" sz="32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4261485" y="1424940"/>
            <a:ext cx="7696835" cy="230759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b" anchorCtr="0">
            <a:normAutofit fontScale="65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主页界面：</a:t>
            </a:r>
            <a:endParaRPr lang="zh-CN" altLang="en-US" sz="2400" b="1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altLang="zh-CN" sz="2400" b="1" spc="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轮播图</a:t>
            </a:r>
            <a:endParaRPr altLang="zh-CN" sz="24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2400" b="1" spc="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主页顶部设有动态轮播图，</a:t>
            </a:r>
            <a:r>
              <a:rPr lang="zh-CN" altLang="en-US" sz="2400" b="1" spc="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可用于</a:t>
            </a:r>
            <a:r>
              <a:rPr altLang="zh-CN" sz="2400" b="1" spc="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展示精选内容如新书推荐、活动预告等，快速吸引用户注意。</a:t>
            </a:r>
            <a:endParaRPr altLang="zh-CN" sz="24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altLang="zh-CN" sz="2400" b="1" spc="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近期公告</a:t>
            </a:r>
            <a:endParaRPr altLang="zh-CN" sz="24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2400" b="1" spc="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轮播图下方列出近期重要公告，方便用户了解最新动态。</a:t>
            </a:r>
            <a:endParaRPr altLang="zh-CN" sz="24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altLang="zh-CN" sz="2400" b="1" spc="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书籍展示</a:t>
            </a:r>
            <a:endParaRPr altLang="zh-CN" sz="24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sz="2400" b="1" spc="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近期公告下方展示部分书籍，用户可快速浏览并找到感兴趣的书籍，支持直接跳转阅读或购买。</a:t>
            </a:r>
            <a:endParaRPr altLang="zh-CN" sz="24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715" y="1332865"/>
            <a:ext cx="3948430" cy="2399665"/>
            <a:chOff x="145" y="1883"/>
            <a:chExt cx="5994" cy="3634"/>
          </a:xfrm>
        </p:grpSpPr>
        <p:pic>
          <p:nvPicPr>
            <p:cNvPr id="6" name="图片 4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47041" r="66506" b="26281"/>
            <a:stretch>
              <a:fillRect/>
            </a:stretch>
          </p:blipFill>
          <p:spPr>
            <a:xfrm>
              <a:off x="145" y="2099"/>
              <a:ext cx="5995" cy="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5233" y="1883"/>
              <a:ext cx="551" cy="1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325" y="3869055"/>
            <a:ext cx="4201160" cy="2360930"/>
            <a:chOff x="90" y="6104"/>
            <a:chExt cx="4966" cy="2640"/>
          </a:xfrm>
        </p:grpSpPr>
        <p:pic>
          <p:nvPicPr>
            <p:cNvPr id="5" name="图片 4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" t="4611" r="65398" b="70773"/>
            <a:stretch>
              <a:fillRect/>
            </a:stretch>
          </p:blipFill>
          <p:spPr>
            <a:xfrm>
              <a:off x="90" y="6104"/>
              <a:ext cx="4966" cy="24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矩形 9"/>
            <p:cNvSpPr/>
            <p:nvPr/>
          </p:nvSpPr>
          <p:spPr>
            <a:xfrm>
              <a:off x="4105" y="7688"/>
              <a:ext cx="528" cy="1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Title 6"/>
          <p:cNvSpPr txBox="1"/>
          <p:nvPr>
            <p:custDataLst>
              <p:tags r:id="rId6"/>
            </p:custDataLst>
          </p:nvPr>
        </p:nvSpPr>
        <p:spPr>
          <a:xfrm>
            <a:off x="4261485" y="4063365"/>
            <a:ext cx="7696835" cy="184340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公告界面</a:t>
            </a:r>
            <a:r>
              <a:rPr altLang="zh-CN" sz="16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:</a:t>
            </a:r>
            <a:endParaRPr lang="zh-CN" altLang="en-US" sz="1600" b="1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浏览公告</a:t>
            </a:r>
            <a:endParaRPr lang="zh-CN" altLang="en-US" sz="1600" b="1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展示近期公告，方便用户快速浏览。</a:t>
            </a:r>
            <a:endParaRPr lang="zh-CN" altLang="en-US" sz="1600" b="1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检索公告</a:t>
            </a:r>
            <a:endParaRPr lang="zh-CN" altLang="en-US" sz="1600" b="1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提供搜索框，支持关键词检索，快速定位相关公告。</a:t>
            </a:r>
            <a:endParaRPr lang="zh-CN" altLang="en-US" sz="1600" b="1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分类查看</a:t>
            </a:r>
            <a:endParaRPr lang="zh-CN" altLang="en-US" sz="1600" b="1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按公告类别筛选，提高信息获取效率。</a:t>
            </a:r>
            <a:endParaRPr lang="zh-CN" altLang="en-US" sz="1600" b="1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530225"/>
            <a:ext cx="12192000" cy="0"/>
          </a:xfrm>
          <a:prstGeom prst="line">
            <a:avLst/>
          </a:prstGeom>
          <a:ln w="25400">
            <a:solidFill>
              <a:srgbClr val="213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2401571" cy="5302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项目概述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659448" y="594995"/>
            <a:ext cx="10873105" cy="8102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功能介绍</a:t>
            </a:r>
            <a:endParaRPr lang="zh-CN" altLang="en-US" sz="32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itle 6"/>
          <p:cNvSpPr txBox="1"/>
          <p:nvPr>
            <p:custDataLst>
              <p:tags r:id="rId2"/>
            </p:custDataLst>
          </p:nvPr>
        </p:nvSpPr>
        <p:spPr>
          <a:xfrm>
            <a:off x="431165" y="4385310"/>
            <a:ext cx="4223385" cy="147764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b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书籍界面：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浏览热门书籍：展示近期热门书籍列表。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检索书籍：通过关键词搜索书籍。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分类查看：按类别浏览书籍。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查看书籍信息：详细展示书籍详情。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借阅书籍：在书籍详情页发起借阅请求。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82210" y="3973830"/>
            <a:ext cx="6749415" cy="2371090"/>
            <a:chOff x="10418" y="2681"/>
            <a:chExt cx="8636" cy="3034"/>
          </a:xfrm>
        </p:grpSpPr>
        <p:pic>
          <p:nvPicPr>
            <p:cNvPr id="13" name="图片 4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05" t="1721" r="2352" b="69244"/>
            <a:stretch>
              <a:fillRect/>
            </a:stretch>
          </p:blipFill>
          <p:spPr>
            <a:xfrm>
              <a:off x="10418" y="2681"/>
              <a:ext cx="8636" cy="2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矩形 13"/>
            <p:cNvSpPr/>
            <p:nvPr/>
          </p:nvSpPr>
          <p:spPr>
            <a:xfrm>
              <a:off x="13511" y="5384"/>
              <a:ext cx="1131" cy="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5873" y="5341"/>
              <a:ext cx="777" cy="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75960" y="1356995"/>
            <a:ext cx="5672455" cy="2096135"/>
            <a:chOff x="11264" y="2736"/>
            <a:chExt cx="6596" cy="2002"/>
          </a:xfrm>
        </p:grpSpPr>
        <p:pic>
          <p:nvPicPr>
            <p:cNvPr id="17" name="图片 4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06" t="29543" r="18683" b="53158"/>
            <a:stretch>
              <a:fillRect/>
            </a:stretch>
          </p:blipFill>
          <p:spPr>
            <a:xfrm>
              <a:off x="11540" y="2984"/>
              <a:ext cx="6320" cy="1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矩形 17"/>
            <p:cNvSpPr/>
            <p:nvPr/>
          </p:nvSpPr>
          <p:spPr>
            <a:xfrm>
              <a:off x="11264" y="3656"/>
              <a:ext cx="416" cy="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5984" y="2736"/>
              <a:ext cx="1056" cy="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Title 6"/>
          <p:cNvSpPr txBox="1"/>
          <p:nvPr>
            <p:custDataLst>
              <p:tags r:id="rId6"/>
            </p:custDataLst>
          </p:nvPr>
        </p:nvSpPr>
        <p:spPr>
          <a:xfrm>
            <a:off x="431165" y="2023110"/>
            <a:ext cx="4223385" cy="102425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b" anchorCtr="0">
            <a:normAutofit fontScale="900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留言界面：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发布留言：用户输入并发布文字留言。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浏览留言：查看已发布的留言列表，包括内容、时间和发布者信息。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530225"/>
            <a:ext cx="12192000" cy="0"/>
          </a:xfrm>
          <a:prstGeom prst="line">
            <a:avLst/>
          </a:prstGeom>
          <a:ln w="25400">
            <a:solidFill>
              <a:srgbClr val="213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2401571" cy="5302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项目概述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659448" y="594995"/>
            <a:ext cx="10873105" cy="81026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功能介绍</a:t>
            </a:r>
            <a:endParaRPr lang="zh-CN" altLang="en-US" sz="3200" b="1" spc="15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itle 6"/>
          <p:cNvSpPr txBox="1"/>
          <p:nvPr>
            <p:custDataLst>
              <p:tags r:id="rId2"/>
            </p:custDataLst>
          </p:nvPr>
        </p:nvSpPr>
        <p:spPr>
          <a:xfrm>
            <a:off x="6278880" y="2438400"/>
            <a:ext cx="5588635" cy="282194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个人信息</a:t>
            </a: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界面：</a:t>
            </a: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（未登录跳转登录）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修改个人信息：用户可以在个人信息界面修改和更新个人资料，以确保个人信息的准确性和完整性。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浏览处罚情况：用户可以查看自己可能收到的违规警告、封禁等处罚信息，以便了解自己的行为是否符合平台规定，并做出相应的调整。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浏览书籍收藏：用户可以浏览</a:t>
            </a: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个人</a:t>
            </a: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收藏书籍列表，快速找到感兴趣的书籍</a:t>
            </a:r>
            <a:r>
              <a:rPr lang="zh-CN" altLang="en-US"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进行借阅</a:t>
            </a: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，提高阅读体验和互动性。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  <a:p>
            <a:pPr marL="285750" marR="0" lvl="0" indent="-285750" algn="l" defTabSz="913765" rt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sz="1600" b="1">
                <a:solidFill>
                  <a:schemeClr val="tx2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浏览借阅情况：用户可以清晰地查看已借阅书籍的借阅时间、应还日期等详细信息，以便及时归还书籍，避免逾期产生的不便和费用。</a:t>
            </a:r>
            <a:endParaRPr sz="1600" b="1">
              <a:solidFill>
                <a:schemeClr val="tx2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70" y="1543685"/>
            <a:ext cx="6082665" cy="4446270"/>
            <a:chOff x="9988" y="2120"/>
            <a:chExt cx="7185" cy="5222"/>
          </a:xfrm>
        </p:grpSpPr>
        <p:pic>
          <p:nvPicPr>
            <p:cNvPr id="6" name="图片 4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13" t="50215" r="15052" b="212"/>
            <a:stretch>
              <a:fillRect/>
            </a:stretch>
          </p:blipFill>
          <p:spPr>
            <a:xfrm>
              <a:off x="10144" y="2315"/>
              <a:ext cx="7029" cy="5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9988" y="2120"/>
              <a:ext cx="464" cy="1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77470"/>
            <a:ext cx="12192000" cy="491490"/>
            <a:chOff x="0" y="361633"/>
            <a:chExt cx="9144000" cy="491490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5083016" y="361633"/>
              <a:ext cx="3961448" cy="4914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前台</a:t>
              </a:r>
              <a:endParaRPr lang="zh-CN" altLang="en-US" sz="20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0" y="814388"/>
              <a:ext cx="9144000" cy="0"/>
            </a:xfrm>
            <a:prstGeom prst="line">
              <a:avLst/>
            </a:prstGeom>
            <a:ln w="25400">
              <a:solidFill>
                <a:srgbClr val="213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0" y="0"/>
            <a:ext cx="3382645" cy="530225"/>
          </a:xfrm>
          <a:prstGeom prst="rect">
            <a:avLst/>
          </a:prstGeom>
          <a:solidFill>
            <a:srgbClr val="21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页面设计及功能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分析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036955"/>
            <a:ext cx="4504055" cy="42373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1036955"/>
            <a:ext cx="3828415" cy="42373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095" y="5768975"/>
            <a:ext cx="2289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登录与注册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PRESET_TEXT" val="单击此处添加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291_11*a*1"/>
  <p:tag name="KSO_WM_TEMPLATE_CATEGORY" val="custom"/>
  <p:tag name="KSO_WM_TEMPLATE_INDEX" val="20205291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PRESET_TEXT" val="单击此处添加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291_11*a*1"/>
  <p:tag name="KSO_WM_TEMPLATE_CATEGORY" val="custom"/>
  <p:tag name="KSO_WM_TEMPLATE_INDEX" val="20205291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PRESET_TEXT" val="单击此处添加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291_11*a*1"/>
  <p:tag name="KSO_WM_TEMPLATE_CATEGORY" val="custom"/>
  <p:tag name="KSO_WM_TEMPLATE_INDEX" val="20205291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PRESET_TEXT" val="单击此处添加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291_11*a*1"/>
  <p:tag name="KSO_WM_TEMPLATE_CATEGORY" val="custom"/>
  <p:tag name="KSO_WM_TEMPLATE_INDEX" val="20205291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PRESET_TEXT" val="单击此处添加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291_11*a*1"/>
  <p:tag name="KSO_WM_TEMPLATE_CATEGORY" val="custom"/>
  <p:tag name="KSO_WM_TEMPLATE_INDEX" val="20205291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PRESET_TEXT" val="单击此处添加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291_11*a*1"/>
  <p:tag name="KSO_WM_TEMPLATE_CATEGORY" val="custom"/>
  <p:tag name="KSO_WM_TEMPLATE_INDEX" val="20205291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PRESET_TEXT" val="单击此处添加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291_11*a*1"/>
  <p:tag name="KSO_WM_TEMPLATE_CATEGORY" val="custom"/>
  <p:tag name="KSO_WM_TEMPLATE_INDEX" val="20205291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PRESET_TEXT" val="单击此处添加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291_11*a*1"/>
  <p:tag name="KSO_WM_TEMPLATE_CATEGORY" val="custom"/>
  <p:tag name="KSO_WM_TEMPLATE_INDEX" val="20205291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Y2U0NTVlMGQ1MGM4YzBkMzExYjA0ZGNkYzYzMzcxNDIifQ==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PRESET_TEXT" val="单击此处添加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291_11*a*1"/>
  <p:tag name="KSO_WM_TEMPLATE_CATEGORY" val="custom"/>
  <p:tag name="KSO_WM_TEMPLATE_INDEX" val="20205291"/>
  <p:tag name="KSO_WM_UNIT_LAYERLEVEL" val="1"/>
  <p:tag name="KSO_WM_TAG_VERSION" val="1.0"/>
  <p:tag name="KSO_WM_BEAUTIFY_FLAG" val="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5203</Words>
  <Application>WPS 演示</Application>
  <PresentationFormat>宽屏</PresentationFormat>
  <Paragraphs>352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65" baseType="lpstr">
      <vt:lpstr>Arial</vt:lpstr>
      <vt:lpstr>宋体</vt:lpstr>
      <vt:lpstr>Wingdings</vt:lpstr>
      <vt:lpstr>Lato Regular</vt:lpstr>
      <vt:lpstr>Segoe Print</vt:lpstr>
      <vt:lpstr>Lato Hairline</vt:lpstr>
      <vt:lpstr>Lato Light</vt:lpstr>
      <vt:lpstr>微软雅黑 Light</vt:lpstr>
      <vt:lpstr>Calibri</vt:lpstr>
      <vt:lpstr>微软雅黑</vt:lpstr>
      <vt:lpstr>Arial Unicode MS</vt:lpstr>
      <vt:lpstr>等线</vt:lpstr>
      <vt:lpstr>Consolas</vt:lpstr>
      <vt:lpstr>Arial Unicode MS</vt:lpstr>
      <vt:lpstr>-apple-system</vt:lpstr>
      <vt:lpstr>Segoe UI</vt:lpstr>
      <vt:lpstr>Wingdings</vt:lpstr>
      <vt:lpstr>华文行楷</vt:lpstr>
      <vt:lpstr>华文中宋</vt:lpstr>
      <vt:lpstr>华文楷体</vt:lpstr>
      <vt:lpstr>幼圆</vt:lpstr>
      <vt:lpstr>汉仪中黑 197</vt:lpstr>
      <vt:lpstr>PMingLiU-ExtB</vt:lpstr>
      <vt:lpstr>MS PGothic</vt:lpstr>
      <vt:lpstr>Yu Gothic Medium</vt:lpstr>
      <vt:lpstr>Arial Black</vt:lpstr>
      <vt:lpstr>Bahnschrift Light SemiCondensed</vt:lpstr>
      <vt:lpstr>Bahnschrift SemiCondensed</vt:lpstr>
      <vt:lpstr>Bahnschrift SemiLight SemiConde</vt:lpstr>
      <vt:lpstr>Bahnschrift</vt:lpstr>
      <vt:lpstr>Bradley Hand ITC</vt:lpstr>
      <vt:lpstr>Book Antiqua</vt:lpstr>
      <vt:lpstr>Bookshelf Symbol 7</vt:lpstr>
      <vt:lpstr>Cambria</vt:lpstr>
      <vt:lpstr>Office 主题​​</vt:lpstr>
      <vt:lpstr>基于springboot的图书管理系统的设计与实现</vt:lpstr>
      <vt:lpstr>CONTENTS</vt:lpstr>
      <vt:lpstr>成员分工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核心代码介绍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冯昊</dc:creator>
  <cp:lastModifiedBy>Texcavator</cp:lastModifiedBy>
  <cp:revision>230</cp:revision>
  <dcterms:created xsi:type="dcterms:W3CDTF">2017-06-02T14:20:00Z</dcterms:created>
  <dcterms:modified xsi:type="dcterms:W3CDTF">2024-06-30T02:48:30Z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KSORubyTemplateID">
    <vt:lpwstr>8</vt:lpwstr>
  </property>
  <property fmtid="{D5CDD505-2E9C-101B-9397-08002B2CF9AE}" pid="4" name="ICV">
    <vt:lpwstr>0B55FB70F40448B3817C661D38AE644A_12</vt:lpwstr>
  </property>
</Properties>
</file>